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8" r:id="rId15"/>
    <p:sldId id="269" r:id="rId16"/>
    <p:sldId id="271" r:id="rId17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000"/>
    <a:srgbClr val="A10E2F"/>
    <a:srgbClr val="002D59"/>
    <a:srgbClr val="898989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1" autoAdjust="0"/>
    <p:restoredTop sz="94643" autoAdjust="0"/>
  </p:normalViewPr>
  <p:slideViewPr>
    <p:cSldViewPr snapToGrid="0" snapToObjects="1">
      <p:cViewPr>
        <p:scale>
          <a:sx n="165" d="100"/>
          <a:sy n="165" d="100"/>
        </p:scale>
        <p:origin x="540" y="21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015DF-6527-462A-B06E-B6665B4B21CD}" type="datetimeFigureOut">
              <a:rPr lang="fr-BE" smtClean="0"/>
              <a:pPr/>
              <a:t>28/11/2018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CF219-0A28-406F-AD78-B20B04D0228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CF219-0A28-406F-AD78-B20B04D02289}" type="slidenum">
              <a:rPr lang="fr-BE" smtClean="0"/>
              <a:pPr/>
              <a:t>10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998858" cy="216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4248000"/>
            <a:ext cx="2160000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F9B000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422942" y="459551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3866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1662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223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52046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155007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4302" y="900113"/>
            <a:ext cx="3741498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3774102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831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0053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28/11/2018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565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28/11/2018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1861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28/11/2018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4623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289506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200150"/>
            <a:ext cx="7868120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48000"/>
            <a:ext cx="2024048" cy="874588"/>
          </a:xfrm>
          <a:prstGeom prst="rect">
            <a:avLst/>
          </a:prstGeom>
        </p:spPr>
      </p:pic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7128000" y="216000"/>
            <a:ext cx="1800000" cy="54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B6A17-D7A4-3049-9C0B-80302430D2B0}" type="datetimeFigureOut">
              <a:rPr lang="fr-FR" sz="1200" smtClean="0">
                <a:solidFill>
                  <a:srgbClr val="898989"/>
                </a:solidFill>
              </a:rPr>
              <a:pPr/>
              <a:t>28/11/2018</a:t>
            </a:fld>
            <a:endParaRPr lang="fr-FR" sz="1200" dirty="0" smtClean="0">
              <a:solidFill>
                <a:srgbClr val="898989"/>
              </a:solidFill>
            </a:endParaRPr>
          </a:p>
          <a:p>
            <a:fld id="{2E794143-8163-F543-A4DC-FC997488DC9F}" type="slidenum">
              <a:rPr lang="fr-FR" sz="1200" b="1" smtClean="0">
                <a:solidFill>
                  <a:srgbClr val="898989"/>
                </a:solidFill>
              </a:rPr>
              <a:pPr/>
              <a:t>‹N°›</a:t>
            </a:fld>
            <a:endParaRPr lang="fr-FR" sz="12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F9B000"/>
          </a:solidFill>
          <a:ln>
            <a:noFill/>
          </a:ln>
          <a:extLst/>
        </p:spPr>
        <p:txBody>
          <a:bodyPr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4428000"/>
            <a:ext cx="8064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200" b="1" dirty="0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200" b="1" kern="1200" dirty="0" smtClean="0">
                <a:solidFill>
                  <a:srgbClr val="F9B000"/>
                </a:solidFill>
                <a:effectLst/>
                <a:latin typeface="Arial"/>
                <a:ea typeface="ＭＳ Ｐゴシック" charset="0"/>
                <a:cs typeface="Arial"/>
              </a:rPr>
              <a:t>infrastructures routes bâtiments</a:t>
            </a:r>
            <a:r>
              <a:rPr lang="fr-FR" sz="1200" b="1" dirty="0" smtClean="0">
                <a:solidFill>
                  <a:srgbClr val="F9B000"/>
                </a:solidFill>
                <a:effectLst/>
                <a:latin typeface="Arial"/>
                <a:cs typeface="Arial"/>
              </a:rPr>
              <a:t> </a:t>
            </a:r>
            <a:endParaRPr lang="fr-FR" sz="1200" b="1" dirty="0">
              <a:solidFill>
                <a:srgbClr val="F9B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F9B0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2364" y="1956122"/>
            <a:ext cx="7060578" cy="2468278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Tubage de buses métalliques : retour d’expérience 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02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tx1"/>
                </a:solidFill>
              </a:rPr>
              <a:t>Bouchons en béton sec + buse d’injection et évents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 descr="IMG_20181114_10482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4182" y="1200150"/>
            <a:ext cx="3641641" cy="3227388"/>
          </a:xfrm>
        </p:spPr>
      </p:pic>
      <p:pic>
        <p:nvPicPr>
          <p:cNvPr id="5" name="Image 4" descr="IMG_20181114_1050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823" y="1200150"/>
            <a:ext cx="3688165" cy="32273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Choix du tuyau en 6 m de long utile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54206" y="1200150"/>
            <a:ext cx="6067313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45719"/>
          </a:xfrm>
        </p:spPr>
        <p:txBody>
          <a:bodyPr>
            <a:normAutofit fontScale="90000"/>
          </a:bodyPr>
          <a:lstStyle/>
          <a:p>
            <a:endParaRPr lang="fr-BE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69630" y="98385"/>
            <a:ext cx="2836465" cy="432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8694" y="0"/>
            <a:ext cx="7733608" cy="804441"/>
          </a:xfrm>
        </p:spPr>
        <p:txBody>
          <a:bodyPr>
            <a:normAutofit fontScale="90000"/>
          </a:bodyPr>
          <a:lstStyle/>
          <a:p>
            <a:r>
              <a:rPr lang="fr-BE" sz="2000" dirty="0" smtClean="0">
                <a:solidFill>
                  <a:schemeClr val="tx1"/>
                </a:solidFill>
              </a:rPr>
              <a:t>Béton d’injection FT </a:t>
            </a:r>
            <a:r>
              <a:rPr lang="fr-BE" sz="2000" dirty="0" err="1" smtClean="0">
                <a:solidFill>
                  <a:schemeClr val="tx1"/>
                </a:solidFill>
              </a:rPr>
              <a:t>Filmix</a:t>
            </a:r>
            <a:r>
              <a:rPr lang="fr-BE" sz="2000" dirty="0" smtClean="0">
                <a:solidFill>
                  <a:schemeClr val="tx1"/>
                </a:solidFill>
              </a:rPr>
              <a:t>, pompé, demandé en C30/37. </a:t>
            </a:r>
            <a:r>
              <a:rPr lang="fr-BE" sz="2000" dirty="0" err="1" smtClean="0">
                <a:solidFill>
                  <a:schemeClr val="tx1"/>
                </a:solidFill>
              </a:rPr>
              <a:t>Consomation</a:t>
            </a:r>
            <a:r>
              <a:rPr lang="fr-BE" sz="2000" dirty="0" smtClean="0">
                <a:solidFill>
                  <a:schemeClr val="tx1"/>
                </a:solidFill>
              </a:rPr>
              <a:t> entre Buse diam 1500 et tuyau </a:t>
            </a:r>
            <a:r>
              <a:rPr lang="fr-BE" sz="2000" dirty="0" err="1" smtClean="0">
                <a:solidFill>
                  <a:schemeClr val="tx1"/>
                </a:solidFill>
              </a:rPr>
              <a:t>int</a:t>
            </a:r>
            <a:r>
              <a:rPr lang="fr-BE" sz="2000" dirty="0" smtClean="0">
                <a:solidFill>
                  <a:schemeClr val="tx1"/>
                </a:solidFill>
              </a:rPr>
              <a:t> 1000: 850 à 900l/m soit 56m³(charge des mixeur incomplète). Bétonnage en 2 phases/jour</a:t>
            </a:r>
            <a:endParaRPr lang="fr-BE" sz="2000" dirty="0">
              <a:solidFill>
                <a:schemeClr val="tx1"/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53525" y="804863"/>
            <a:ext cx="2668676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tx1"/>
                </a:solidFill>
              </a:rPr>
              <a:t>Chantier E25 </a:t>
            </a:r>
            <a:r>
              <a:rPr lang="fr-BE" dirty="0" smtClean="0">
                <a:solidFill>
                  <a:schemeClr val="tx1"/>
                </a:solidFill>
              </a:rPr>
              <a:t>terminé</a:t>
            </a:r>
            <a:r>
              <a:rPr lang="fr-BE" dirty="0" smtClean="0">
                <a:solidFill>
                  <a:schemeClr val="tx1"/>
                </a:solidFill>
              </a:rPr>
              <a:t>, budget restant =&gt;on </a:t>
            </a:r>
            <a:r>
              <a:rPr lang="fr-BE" dirty="0" smtClean="0">
                <a:solidFill>
                  <a:schemeClr val="tx1"/>
                </a:solidFill>
              </a:rPr>
              <a:t>nous autorise à tuber la </a:t>
            </a:r>
            <a:r>
              <a:rPr lang="fr-BE" dirty="0" smtClean="0">
                <a:solidFill>
                  <a:schemeClr val="tx1"/>
                </a:solidFill>
              </a:rPr>
              <a:t>buse </a:t>
            </a:r>
            <a:r>
              <a:rPr lang="fr-BE" dirty="0" smtClean="0">
                <a:solidFill>
                  <a:schemeClr val="tx1"/>
                </a:solidFill>
              </a:rPr>
              <a:t>de la Grande Fontaine sous la N4 </a:t>
            </a:r>
            <a:r>
              <a:rPr lang="fr-BE" sz="2700" dirty="0" smtClean="0">
                <a:solidFill>
                  <a:schemeClr val="tx1"/>
                </a:solidFill>
              </a:rPr>
              <a:t>(11 sur la liste infra Lux)</a:t>
            </a:r>
            <a:endParaRPr lang="fr-BE" sz="2700" dirty="0">
              <a:solidFill>
                <a:schemeClr val="tx1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36271" y="1200150"/>
            <a:ext cx="4303184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400" dirty="0" smtClean="0">
                <a:solidFill>
                  <a:schemeClr val="tx1"/>
                </a:solidFill>
              </a:rPr>
              <a:t>Avec déformation en plafond et affaissement /dégradation du BAC. Cout total par Buse</a:t>
            </a:r>
            <a:endParaRPr lang="fr-BE" sz="2400" dirty="0">
              <a:solidFill>
                <a:schemeClr val="tx1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36271" y="1200150"/>
            <a:ext cx="4303184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dirty="0" smtClean="0">
                <a:solidFill>
                  <a:schemeClr val="tx1"/>
                </a:solidFill>
              </a:rPr>
              <a:t>Budget: 90 000 € pour une buse de 58m soit 1500 €/</a:t>
            </a:r>
            <a:r>
              <a:rPr lang="fr-BE" dirty="0" smtClean="0">
                <a:solidFill>
                  <a:schemeClr val="tx1"/>
                </a:solidFill>
              </a:rPr>
              <a:t>m. Consommation béton par m courant +/- 850 l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Délai: possibilité de moins de 2 semaines</a:t>
            </a:r>
          </a:p>
          <a:p>
            <a:r>
              <a:rPr lang="fr-BE" dirty="0" smtClean="0"/>
              <a:t>1 jour curage rivière et installation de chantier</a:t>
            </a:r>
            <a:endParaRPr lang="fr-BE" dirty="0" smtClean="0"/>
          </a:p>
          <a:p>
            <a:r>
              <a:rPr lang="fr-BE" dirty="0" smtClean="0"/>
              <a:t>1jour nettoyage haute pression buse</a:t>
            </a:r>
          </a:p>
          <a:p>
            <a:r>
              <a:rPr lang="fr-BE" dirty="0" smtClean="0"/>
              <a:t>1 jour tubage et calage</a:t>
            </a:r>
          </a:p>
          <a:p>
            <a:r>
              <a:rPr lang="fr-BE" dirty="0" smtClean="0"/>
              <a:t>1 jour batardeau et déviation du cours d’eau </a:t>
            </a:r>
          </a:p>
          <a:p>
            <a:r>
              <a:rPr lang="fr-BE" dirty="0" smtClean="0"/>
              <a:t>1 jour bouchons</a:t>
            </a:r>
          </a:p>
          <a:p>
            <a:r>
              <a:rPr lang="fr-BE" dirty="0" smtClean="0"/>
              <a:t>2 jours de bétonnage</a:t>
            </a:r>
            <a:endParaRPr lang="fr-BE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400" dirty="0" smtClean="0">
                <a:solidFill>
                  <a:schemeClr val="tx1"/>
                </a:solidFill>
              </a:rPr>
              <a:t>Plan infra pour la province du Luxembourg:               8 buses ouvrages dans les 20 premiers</a:t>
            </a:r>
            <a:endParaRPr lang="fr-BE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95133" y="1200150"/>
            <a:ext cx="6185460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45719"/>
          </a:xfrm>
        </p:spPr>
        <p:txBody>
          <a:bodyPr>
            <a:normAutofit fontScale="90000"/>
          </a:bodyPr>
          <a:lstStyle/>
          <a:p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4182" y="393540"/>
            <a:ext cx="7868120" cy="4034460"/>
          </a:xfrm>
        </p:spPr>
        <p:txBody>
          <a:bodyPr>
            <a:normAutofit/>
          </a:bodyPr>
          <a:lstStyle/>
          <a:p>
            <a:r>
              <a:rPr lang="fr-BE" sz="1600" dirty="0" smtClean="0"/>
              <a:t>Dans le cadre de la rénovation de l’autoroute E25/A26, nous avons </a:t>
            </a:r>
            <a:r>
              <a:rPr lang="fr-BE" sz="1600" dirty="0" smtClean="0"/>
              <a:t>rédigé </a:t>
            </a:r>
            <a:r>
              <a:rPr lang="fr-BE" sz="1600" dirty="0" smtClean="0"/>
              <a:t>des métrés </a:t>
            </a:r>
            <a:r>
              <a:rPr lang="fr-BE" sz="1600" dirty="0" smtClean="0"/>
              <a:t>pour la rénovation des ouvrages d’art compris dans le chantier. En plus des </a:t>
            </a:r>
            <a:r>
              <a:rPr lang="fr-BE" sz="1600" dirty="0" smtClean="0"/>
              <a:t>ponts, nous avons </a:t>
            </a:r>
            <a:r>
              <a:rPr lang="fr-BE" sz="1600" dirty="0" smtClean="0"/>
              <a:t>prévu le tubage d’une buse passant sous bretelle.</a:t>
            </a:r>
          </a:p>
          <a:p>
            <a:r>
              <a:rPr lang="fr-BE" sz="1600" dirty="0" smtClean="0"/>
              <a:t>Lors de </a:t>
            </a:r>
            <a:r>
              <a:rPr lang="fr-BE" sz="1600" dirty="0" smtClean="0"/>
              <a:t>l’étude, il </a:t>
            </a:r>
            <a:r>
              <a:rPr lang="fr-BE" sz="1600" dirty="0" smtClean="0"/>
              <a:t>est important de savoir de </a:t>
            </a:r>
            <a:r>
              <a:rPr lang="fr-BE" sz="1600" dirty="0" smtClean="0"/>
              <a:t>quel </a:t>
            </a:r>
            <a:r>
              <a:rPr lang="fr-BE" sz="1600" dirty="0" smtClean="0"/>
              <a:t>type de cours d’eau il s’agit et de savoir qui en est le gestionnaire. Dans ce </a:t>
            </a:r>
            <a:r>
              <a:rPr lang="fr-BE" sz="1600" dirty="0" smtClean="0"/>
              <a:t>cas-c i</a:t>
            </a:r>
            <a:r>
              <a:rPr lang="fr-BE" sz="1600" dirty="0" smtClean="0"/>
              <a:t>: le ruisseau de la Grande Fontaine </a:t>
            </a:r>
            <a:r>
              <a:rPr lang="fr-BE" sz="1600" dirty="0" smtClean="0"/>
              <a:t>est un </a:t>
            </a:r>
            <a:r>
              <a:rPr lang="fr-BE" sz="1600" dirty="0" smtClean="0"/>
              <a:t>cours d'eau non navigable de troisième catégorie géré par la commune de Bastogne appuyée par les services provinciaux.</a:t>
            </a:r>
          </a:p>
          <a:p>
            <a:r>
              <a:rPr lang="fr-BE" sz="1600" dirty="0" smtClean="0"/>
              <a:t>Une réunion préalable avec ces derniers, la DNF et les services pêches aurait été nécessaire.</a:t>
            </a:r>
          </a:p>
          <a:p>
            <a:r>
              <a:rPr lang="fr-BE" sz="1600" dirty="0" smtClean="0"/>
              <a:t>Cependant l’ouvrage </a:t>
            </a:r>
            <a:r>
              <a:rPr lang="fr-BE" sz="1600" dirty="0" smtClean="0"/>
              <a:t>supérieur </a:t>
            </a:r>
            <a:r>
              <a:rPr lang="fr-BE" sz="1600" dirty="0" smtClean="0"/>
              <a:t>étant un tuyau en béton de 800, la remontée des poissons/faune était de toute façon </a:t>
            </a:r>
            <a:r>
              <a:rPr lang="fr-BE" sz="1600" dirty="0" smtClean="0"/>
              <a:t>impossible.</a:t>
            </a:r>
            <a:endParaRPr lang="fr-BE" sz="1600" dirty="0" smtClean="0"/>
          </a:p>
          <a:p>
            <a:r>
              <a:rPr lang="fr-BE" sz="1600" dirty="0" smtClean="0"/>
              <a:t>Donc, </a:t>
            </a:r>
            <a:r>
              <a:rPr lang="fr-BE" sz="1600" dirty="0" smtClean="0"/>
              <a:t>seule l’autorisation </a:t>
            </a:r>
            <a:r>
              <a:rPr lang="fr-BE" sz="1600" dirty="0" smtClean="0"/>
              <a:t>du collège </a:t>
            </a:r>
            <a:r>
              <a:rPr lang="fr-BE" sz="1600" dirty="0" smtClean="0"/>
              <a:t>provincial, </a:t>
            </a:r>
            <a:r>
              <a:rPr lang="fr-BE" sz="1600" dirty="0" smtClean="0"/>
              <a:t>a été </a:t>
            </a:r>
            <a:r>
              <a:rPr lang="fr-BE" sz="1600" dirty="0" smtClean="0"/>
              <a:t>sollicitée</a:t>
            </a:r>
            <a:r>
              <a:rPr lang="fr-BE" sz="1600" dirty="0" smtClean="0"/>
              <a:t>, moyennant un calcul hydrographique pour s’assurer que le nouveau diamètre était suffisant.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251221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tx1"/>
                </a:solidFill>
              </a:rPr>
              <a:t>Calcul hydraulique par Arnaud </a:t>
            </a:r>
            <a:r>
              <a:rPr lang="fr-BE" dirty="0" err="1" smtClean="0">
                <a:solidFill>
                  <a:schemeClr val="tx1"/>
                </a:solidFill>
              </a:rPr>
              <a:t>Delobbe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67819" y="526648"/>
            <a:ext cx="260089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0675" y="526648"/>
            <a:ext cx="2542050" cy="361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18325" y="450850"/>
            <a:ext cx="5939075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453778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tx1"/>
                </a:solidFill>
              </a:rPr>
              <a:t>Plan de situation échangeur E25/N4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7675" y="660400"/>
            <a:ext cx="6120376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tx1"/>
                </a:solidFill>
              </a:rPr>
              <a:t>Buse avec </a:t>
            </a:r>
            <a:r>
              <a:rPr lang="fr-BE" dirty="0" smtClean="0">
                <a:solidFill>
                  <a:schemeClr val="tx1"/>
                </a:solidFill>
              </a:rPr>
              <a:t>corrosions </a:t>
            </a:r>
            <a:r>
              <a:rPr lang="fr-BE" dirty="0" smtClean="0">
                <a:solidFill>
                  <a:schemeClr val="tx1"/>
                </a:solidFill>
              </a:rPr>
              <a:t>dans la zone de marnage et perforation de la partie basse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19458" name="Picture 2" descr="X:\PRV-O1030200\Cellule_Ponts\François\2018 A26E25\IMG_20180924_1125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32372" y="1200150"/>
            <a:ext cx="2420541" cy="3227388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9654" y="1200150"/>
            <a:ext cx="2899323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Tubage et calage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 descr="IMG_20180927_10452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085" y="1063230"/>
            <a:ext cx="3165872" cy="3500972"/>
          </a:xfrm>
        </p:spPr>
      </p:pic>
      <p:pic>
        <p:nvPicPr>
          <p:cNvPr id="5" name="Image 4" descr="IMG_20180927_1049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957" y="1063229"/>
            <a:ext cx="4290103" cy="35009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Treuil et calage des tuyaux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 descr="IMG_20180927_10455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6366" y="1063229"/>
            <a:ext cx="6458672" cy="317889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376</Words>
  <Application>Microsoft Office PowerPoint</Application>
  <PresentationFormat>Affichage à l'écran (16:9)</PresentationFormat>
  <Paragraphs>26</Paragraphs>
  <Slides>16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Tubage de buses métalliques : retour d’expérience </vt:lpstr>
      <vt:lpstr>Plan infra pour la province du Luxembourg:               8 buses ouvrages dans les 20 premiers</vt:lpstr>
      <vt:lpstr>Diapositive 3</vt:lpstr>
      <vt:lpstr>Calcul hydraulique par Arnaud Delobbe</vt:lpstr>
      <vt:lpstr>Diapositive 5</vt:lpstr>
      <vt:lpstr>Plan de situation échangeur E25/N4</vt:lpstr>
      <vt:lpstr>Buse avec corrosions dans la zone de marnage et perforation de la partie basse</vt:lpstr>
      <vt:lpstr>Tubage et calage</vt:lpstr>
      <vt:lpstr>Treuil et calage des tuyaux</vt:lpstr>
      <vt:lpstr>Bouchons en béton sec + buse d’injection et évents</vt:lpstr>
      <vt:lpstr>Choix du tuyau en 6 m de long utile</vt:lpstr>
      <vt:lpstr>Diapositive 12</vt:lpstr>
      <vt:lpstr>Béton d’injection FT Filmix, pompé, demandé en C30/37. Consomation entre Buse diam 1500 et tuyau int 1000: 850 à 900l/m soit 56m³(charge des mixeur incomplète). Bétonnage en 2 phases/jour</vt:lpstr>
      <vt:lpstr>Chantier E25 terminé, budget restant =&gt;on nous autorise à tuber la buse de la Grande Fontaine sous la N4 (11 sur la liste infra Lux)</vt:lpstr>
      <vt:lpstr>Avec déformation en plafond et affaissement /dégradation du BAC. Cout total par Buse</vt:lpstr>
      <vt:lpstr>Budget: 90 000 € pour une buse de 58m soit 1500 €/m. Consommation béton par m courant +/- 850 l</vt:lpstr>
    </vt:vector>
  </TitlesOfParts>
  <Company>Service public de Wallonie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Jean-Sébastien Cornélis</dc:creator>
  <cp:lastModifiedBy>14001</cp:lastModifiedBy>
  <cp:revision>40</cp:revision>
  <dcterms:created xsi:type="dcterms:W3CDTF">2017-06-20T09:48:45Z</dcterms:created>
  <dcterms:modified xsi:type="dcterms:W3CDTF">2018-11-29T06:17:53Z</dcterms:modified>
</cp:coreProperties>
</file>